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8" r:id="rId4"/>
    <p:sldId id="263" r:id="rId5"/>
    <p:sldId id="258" r:id="rId6"/>
    <p:sldId id="259" r:id="rId7"/>
    <p:sldId id="260" r:id="rId8"/>
    <p:sldId id="261" r:id="rId9"/>
    <p:sldId id="262" r:id="rId10"/>
    <p:sldId id="264" r:id="rId11"/>
    <p:sldId id="265" r:id="rId12"/>
    <p:sldId id="266" r:id="rId13"/>
    <p:sldId id="267" r:id="rId14"/>
    <p:sldId id="269" r:id="rId15"/>
    <p:sldId id="270" r:id="rId16"/>
    <p:sldId id="271"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94" autoAdjust="0"/>
  </p:normalViewPr>
  <p:slideViewPr>
    <p:cSldViewPr>
      <p:cViewPr>
        <p:scale>
          <a:sx n="40" d="100"/>
          <a:sy n="40" d="100"/>
        </p:scale>
        <p:origin x="-1302" y="-3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0B98F0-120E-4072-BA39-2BF98B745376}" type="datetimeFigureOut">
              <a:rPr lang="en-US" smtClean="0"/>
              <a:pPr/>
              <a:t>5/23/2010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D49C36-352A-4FFB-94EF-A4B5992DC6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14 enter the train, but only 13 leave, one of which bears the weight of murder. When a notorious kidnapper is killed on the Orient Express in Yugoslavia,</a:t>
            </a:r>
            <a:r>
              <a:rPr lang="en-US" baseline="0" dirty="0" smtClean="0"/>
              <a:t> what really happened will be known only to those 13…and a detective named Hercule Poirot. Murder on the Orient Express by Agatha Christie was published January 1</a:t>
            </a:r>
            <a:r>
              <a:rPr lang="en-US" baseline="30000" dirty="0" smtClean="0"/>
              <a:t>st</a:t>
            </a:r>
            <a:r>
              <a:rPr lang="en-US" baseline="0" dirty="0" smtClean="0"/>
              <a:t>, 1934 and has been an international phenomenon ever since. We’ve both developed an interest in classic novels from eras gone by, such as the Odyssey, Jane Austen, and Sherlock Holmes etc. which we’ve both read and enjoyed. WE decided why not choose another such classic from the 1930’s as an interesting challenge for this assignment. We also chose it because murder mysteries are intriguing, suspenseful, and thrilling novels that have a reputation for keeping the reader hooked, and “Express” is a prime example of that. Finally, we picked this book because of our prior experience reading Christie both in the classroom, like And Then There Were None, and also on our own. </a:t>
            </a:r>
          </a:p>
        </p:txBody>
      </p:sp>
      <p:sp>
        <p:nvSpPr>
          <p:cNvPr id="4" name="Slide Number Placeholder 3"/>
          <p:cNvSpPr>
            <a:spLocks noGrp="1"/>
          </p:cNvSpPr>
          <p:nvPr>
            <p:ph type="sldNum" sz="quarter" idx="10"/>
          </p:nvPr>
        </p:nvSpPr>
        <p:spPr/>
        <p:txBody>
          <a:bodyPr/>
          <a:lstStyle/>
          <a:p>
            <a:fld id="{8FD49C36-352A-4FFB-94EF-A4B5992DC65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Renowned</a:t>
            </a:r>
            <a:r>
              <a:rPr lang="en-US" baseline="0" dirty="0" smtClean="0"/>
              <a:t> detective Hercule Poirot boards the Orient Express looking for a quiet journey back to London. AS he encounters more of his fellow eccentric passengers, he feels his suspicions aroused as to why so many bought tickets on such an unpopular train. Disaster strikes as one of the most secretive passengers, Mr. Ratchett, is found dead in his compartment with a dozen stab wounds in his chest. The plot thickens when the victim is revealed to be Cassetti, an American crime lord convicted of kidnapping and killing young Daisy Armstrong, inducing the suicides of Daisy’s wealthy parents and her young nurse. In his search for evidence, Poirot discovers that every single person on the train that night had a motive for killing Cassetti because of his past crimes.</a:t>
            </a:r>
          </a:p>
        </p:txBody>
      </p:sp>
      <p:sp>
        <p:nvSpPr>
          <p:cNvPr id="4" name="Slide Number Placeholder 3"/>
          <p:cNvSpPr>
            <a:spLocks noGrp="1"/>
          </p:cNvSpPr>
          <p:nvPr>
            <p:ph type="sldNum" sz="quarter" idx="10"/>
          </p:nvPr>
        </p:nvSpPr>
        <p:spPr/>
        <p:txBody>
          <a:bodyPr/>
          <a:lstStyle/>
          <a:p>
            <a:fld id="{8FD49C36-352A-4FFB-94EF-A4B5992DC65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1930’s are evident on the train</a:t>
            </a:r>
            <a:r>
              <a:rPr lang="en-US" baseline="0" dirty="0" smtClean="0"/>
              <a:t> on the train in both the plot and character development, many of the men smoke, which becomes a decisive fact in the evidence. Another factor is that M. </a:t>
            </a:r>
            <a:r>
              <a:rPr lang="en-US" baseline="0" dirty="0" err="1" smtClean="0"/>
              <a:t>Bouc</a:t>
            </a:r>
            <a:r>
              <a:rPr lang="en-US" baseline="0" dirty="0" smtClean="0"/>
              <a:t>, Poirot’s friend, accuses Foscarelli of being the murderer because of his Italian (mob) heritage. The fashion and manner of speaking is very different and many of the passengers although from Europe are very divided because of love for their country and disgust for most others. None of the passengers seem to trust each other excuse one is English and the other Italian, and still another French.</a:t>
            </a:r>
          </a:p>
        </p:txBody>
      </p:sp>
      <p:sp>
        <p:nvSpPr>
          <p:cNvPr id="4" name="Slide Number Placeholder 3"/>
          <p:cNvSpPr>
            <a:spLocks noGrp="1"/>
          </p:cNvSpPr>
          <p:nvPr>
            <p:ph type="sldNum" sz="quarter" idx="10"/>
          </p:nvPr>
        </p:nvSpPr>
        <p:spPr/>
        <p:txBody>
          <a:bodyPr/>
          <a:lstStyle/>
          <a:p>
            <a:fld id="{8FD49C36-352A-4FFB-94EF-A4B5992DC65B}"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a:t>
            </a:r>
            <a:r>
              <a:rPr lang="en-US" baseline="0" dirty="0" smtClean="0"/>
              <a:t> character is essentially their identity. As Poirot begins to unravel the solution to the mystery, he discovers each person has created a false identity for themselves that plays to people’s prejudices and assumptions. Mrs. Hubbard portrays an over-bearing mother, </a:t>
            </a:r>
            <a:r>
              <a:rPr lang="en-US" baseline="0" dirty="0" err="1" smtClean="0"/>
              <a:t>Hildegarde</a:t>
            </a:r>
            <a:r>
              <a:rPr lang="en-US" baseline="0" dirty="0" smtClean="0"/>
              <a:t> Schmidt pretends to be a church missionary, while the frail but polite and efficient Englishman is disguised as a butler. Soon though, Poirot learns that looks can be </a:t>
            </a:r>
            <a:r>
              <a:rPr lang="en-US" baseline="0" dirty="0" err="1" smtClean="0"/>
              <a:t>decieving</a:t>
            </a:r>
            <a:r>
              <a:rPr lang="en-US" baseline="0" dirty="0" smtClean="0"/>
              <a:t> and that expensive perfume and a fancy handkerchief don’t prevent someone from being a murderer, the same way that poverty and lack of education doesn’t prevent one from being a criminal mastermind. </a:t>
            </a:r>
            <a:endParaRPr lang="en-US"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characters on the train value justice. This is the main them/</a:t>
            </a:r>
            <a:r>
              <a:rPr lang="en-US" baseline="0" dirty="0" smtClean="0"/>
              <a:t>plot of the book as all 13 suspects act together as a sort of grand jury who try to bring justice to a murder who escaped justice in their opinion through the federal court system. The murderer will succeed in killing  Ratchett, a crime lord, as a last act to avenge the deaths of those </a:t>
            </a:r>
            <a:endParaRPr lang="en-US" dirty="0"/>
          </a:p>
        </p:txBody>
      </p:sp>
      <p:sp>
        <p:nvSpPr>
          <p:cNvPr id="4" name="Slide Number Placeholder 3"/>
          <p:cNvSpPr>
            <a:spLocks noGrp="1"/>
          </p:cNvSpPr>
          <p:nvPr>
            <p:ph type="sldNum" sz="quarter" idx="10"/>
          </p:nvPr>
        </p:nvSpPr>
        <p:spPr/>
        <p:txBody>
          <a:bodyPr/>
          <a:lstStyle/>
          <a:p>
            <a:fld id="{8FD49C36-352A-4FFB-94EF-A4B5992DC65B}"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AD683-4F66-40C5-9DBB-9A79AD98947D}"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2AD683-4F66-40C5-9DBB-9A79AD98947D}" type="datetimeFigureOut">
              <a:rPr lang="en-US" smtClean="0"/>
              <a:pPr/>
              <a:t>5/23/2010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2AD683-4F66-40C5-9DBB-9A79AD98947D}" type="datetimeFigureOut">
              <a:rPr lang="en-US" smtClean="0"/>
              <a:pPr/>
              <a:t>5/23/2010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2AD683-4F66-40C5-9DBB-9A79AD98947D}" type="datetimeFigureOut">
              <a:rPr lang="en-US" smtClean="0"/>
              <a:pPr/>
              <a:t>5/23/2010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2AD683-4F66-40C5-9DBB-9A79AD98947D}" type="datetimeFigureOut">
              <a:rPr lang="en-US" smtClean="0"/>
              <a:pPr/>
              <a:t>5/23/2010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AD683-4F66-40C5-9DBB-9A79AD98947D}" type="datetimeFigureOut">
              <a:rPr lang="en-US" smtClean="0"/>
              <a:pPr/>
              <a:t>5/23/2010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5/23/2010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2AD683-4F66-40C5-9DBB-9A79AD98947D}" type="datetimeFigureOut">
              <a:rPr lang="en-US" smtClean="0"/>
              <a:pPr/>
              <a:t>5/23/2010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D1C984-92D9-4FD4-B284-34EAAE588C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AD683-4F66-40C5-9DBB-9A79AD98947D}" type="datetimeFigureOut">
              <a:rPr lang="en-US" smtClean="0"/>
              <a:pPr/>
              <a:t>5/23/2010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1C984-92D9-4FD4-B284-34EAAE588C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thelin.net/laurent/cinema/acteurs/nm0000024.html"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www.thelin.net/laurent/cinema/acteurs/nm0000302.html" TargetMode="External"/><Relationship Id="rId7" Type="http://schemas.openxmlformats.org/officeDocument/2006/relationships/hyperlink" Target="http://www.thelin.net/laurent/cinema/acteurs/nm0001847.html"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www.thelin.net/laurent/cinema/acteurs/nm0144045.html" TargetMode="Externa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hyperlink" Target="http://www.thelin.net/laurent/cinema/acteurs/nm0000002.html" TargetMode="External"/><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hyperlink" Target="http://www.thelin.net/laurent/cinema/acteurs/nm0000006.html"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www.thelin.net/laurent/cinema/acteurs/nm0000125.html" TargetMode="Externa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www.thelin.net/laurent/cinema/acteurs/nm0086780.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descr="http://www.culturevulture.net/ElectronicArts/images/murderontheorientexpress.jpg"/>
          <p:cNvPicPr>
            <a:picLocks noChangeAspect="1" noChangeArrowheads="1"/>
          </p:cNvPicPr>
          <p:nvPr/>
        </p:nvPicPr>
        <p:blipFill>
          <a:blip r:embed="rId3" cstate="print"/>
          <a:srcRect/>
          <a:stretch>
            <a:fillRect/>
          </a:stretch>
        </p:blipFill>
        <p:spPr bwMode="auto">
          <a:xfrm>
            <a:off x="-177800" y="-1219200"/>
            <a:ext cx="9321800" cy="8077200"/>
          </a:xfrm>
          <a:prstGeom prst="rect">
            <a:avLst/>
          </a:prstGeom>
          <a:noFill/>
        </p:spPr>
      </p:pic>
      <p:pic>
        <p:nvPicPr>
          <p:cNvPr id="19458" name="Picture 2" descr="http://robertarood.files.wordpress.com/2009/07/agatha_christie1.jpg"/>
          <p:cNvPicPr>
            <a:picLocks noChangeAspect="1" noChangeArrowheads="1"/>
          </p:cNvPicPr>
          <p:nvPr/>
        </p:nvPicPr>
        <p:blipFill>
          <a:blip r:embed="rId4" cstate="print"/>
          <a:srcRect/>
          <a:stretch>
            <a:fillRect/>
          </a:stretch>
        </p:blipFill>
        <p:spPr bwMode="auto">
          <a:xfrm>
            <a:off x="3505200" y="-609600"/>
            <a:ext cx="2350100" cy="2514600"/>
          </a:xfrm>
          <a:prstGeom prst="rect">
            <a:avLst/>
          </a:prstGeom>
          <a:noFill/>
        </p:spPr>
      </p:pic>
      <p:sp>
        <p:nvSpPr>
          <p:cNvPr id="2" name="Title 1"/>
          <p:cNvSpPr>
            <a:spLocks noGrp="1"/>
          </p:cNvSpPr>
          <p:nvPr>
            <p:ph type="ctrTitle"/>
          </p:nvPr>
        </p:nvSpPr>
        <p:spPr>
          <a:xfrm>
            <a:off x="1524000" y="2286000"/>
            <a:ext cx="6324600" cy="1698625"/>
          </a:xfrm>
          <a:solidFill>
            <a:schemeClr val="accent1"/>
          </a:solidFill>
          <a:ln w="57150">
            <a:solidFill>
              <a:schemeClr val="tx2">
                <a:lumMod val="50000"/>
              </a:schemeClr>
            </a:solid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n-US" dirty="0" smtClean="0">
                <a:solidFill>
                  <a:schemeClr val="tx2">
                    <a:lumMod val="75000"/>
                  </a:schemeClr>
                </a:solidFill>
              </a:rPr>
              <a:t/>
            </a:r>
            <a:br>
              <a:rPr lang="en-US" dirty="0" smtClean="0">
                <a:solidFill>
                  <a:schemeClr val="tx2">
                    <a:lumMod val="75000"/>
                  </a:schemeClr>
                </a:solidFill>
              </a:rPr>
            </a:br>
            <a:r>
              <a:rPr lang="en-US" dirty="0" smtClean="0">
                <a:solidFill>
                  <a:schemeClr val="bg1"/>
                </a:solidFill>
              </a:rPr>
              <a:t>Murder on the Orient Express</a:t>
            </a:r>
            <a:br>
              <a:rPr lang="en-US" dirty="0" smtClean="0">
                <a:solidFill>
                  <a:schemeClr val="bg1"/>
                </a:solidFill>
              </a:rPr>
            </a:br>
            <a:endParaRPr lang="en-US" dirty="0">
              <a:solidFill>
                <a:schemeClr val="bg1"/>
              </a:solidFill>
            </a:endParaRPr>
          </a:p>
        </p:txBody>
      </p:sp>
      <p:sp>
        <p:nvSpPr>
          <p:cNvPr id="3" name="Subtitle 2"/>
          <p:cNvSpPr>
            <a:spLocks noGrp="1"/>
          </p:cNvSpPr>
          <p:nvPr>
            <p:ph type="subTitle" idx="1"/>
          </p:nvPr>
        </p:nvSpPr>
        <p:spPr>
          <a:xfrm>
            <a:off x="1524000" y="4191000"/>
            <a:ext cx="6400800" cy="1752600"/>
          </a:xfrm>
          <a:solidFill>
            <a:schemeClr val="tx2">
              <a:lumMod val="60000"/>
              <a:lumOff val="40000"/>
            </a:schemeClr>
          </a:solidFill>
          <a:ln w="57150">
            <a:solidFill>
              <a:schemeClr val="tx2">
                <a:lumMod val="50000"/>
              </a:schemeClr>
            </a:solidFill>
          </a:ln>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r>
              <a:rPr lang="en-US" dirty="0" smtClean="0">
                <a:solidFill>
                  <a:schemeClr val="bg1"/>
                </a:solidFill>
              </a:rPr>
              <a:t> by Agatha Christie</a:t>
            </a:r>
          </a:p>
          <a:p>
            <a:endParaRPr lang="en-US" dirty="0">
              <a:solidFill>
                <a:schemeClr val="bg1"/>
              </a:solidFill>
            </a:endParaRPr>
          </a:p>
          <a:p>
            <a:r>
              <a:rPr lang="en-US" dirty="0" smtClean="0">
                <a:solidFill>
                  <a:schemeClr val="bg1"/>
                </a:solidFill>
              </a:rPr>
              <a:t>Presented by Brooke Blair and Katie Brown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Favorite Part</a:t>
            </a:r>
            <a:endParaRPr lang="en-US" dirty="0"/>
          </a:p>
        </p:txBody>
      </p:sp>
      <p:sp>
        <p:nvSpPr>
          <p:cNvPr id="3" name="Content Placeholder 2"/>
          <p:cNvSpPr>
            <a:spLocks noGrp="1"/>
          </p:cNvSpPr>
          <p:nvPr>
            <p:ph idx="1"/>
          </p:nvPr>
        </p:nvSpPr>
        <p:spPr>
          <a:solidFill>
            <a:schemeClr val="tx2">
              <a:lumMod val="60000"/>
              <a:lumOff val="40000"/>
            </a:schemeClr>
          </a:solidFill>
          <a:ln>
            <a:solidFill>
              <a:schemeClr val="tx2">
                <a:lumMod val="75000"/>
              </a:schemeClr>
            </a:solidFill>
          </a:ln>
        </p:spPr>
        <p:txBody>
          <a:bodyPr>
            <a:normAutofit fontScale="92500" lnSpcReduction="10000"/>
          </a:bodyPr>
          <a:lstStyle/>
          <a:p>
            <a:r>
              <a:rPr lang="en-US" dirty="0" smtClean="0"/>
              <a:t>Comtess Andreyi admits to her alias and her real identity as Helena Goldenberg</a:t>
            </a:r>
          </a:p>
          <a:p>
            <a:r>
              <a:rPr lang="en-US" dirty="0" smtClean="0"/>
              <a:t>Shows Poirot’s ingenuity as he discovers the Count’s efforts to disguise her identity to avoid suspicion</a:t>
            </a:r>
          </a:p>
          <a:p>
            <a:pPr algn="ctr">
              <a:buNone/>
            </a:pPr>
            <a:r>
              <a:rPr lang="en-US" dirty="0" smtClean="0"/>
              <a:t>“</a:t>
            </a:r>
            <a:r>
              <a:rPr lang="en-US" sz="2600" dirty="0" smtClean="0"/>
              <a:t>No, Rudolph</a:t>
            </a:r>
            <a:r>
              <a:rPr lang="en-US" sz="2600" dirty="0" smtClean="0"/>
              <a:t>. Let me speak. It is useless to deny what the gentleman says…Her voice had changed. It still had the southern richness of tone, but it had become suddenly more clear cut and incisive.  It was, for the first time, a definitely American voice…”I am Helena Goldenberg, the younger sister of Mrs. Armstrong’”(233).</a:t>
            </a:r>
            <a:endParaRPr lang="en-US" sz="2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3"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CULTURE</a:t>
            </a:r>
            <a:endParaRPr lang="en-US" dirty="0"/>
          </a:p>
        </p:txBody>
      </p:sp>
      <p:sp>
        <p:nvSpPr>
          <p:cNvPr id="3" name="Content Placeholder 2"/>
          <p:cNvSpPr>
            <a:spLocks noGrp="1"/>
          </p:cNvSpPr>
          <p:nvPr>
            <p:ph idx="1"/>
          </p:nvPr>
        </p:nvSpPr>
        <p:spPr>
          <a:solidFill>
            <a:schemeClr val="tx2">
              <a:lumMod val="60000"/>
              <a:lumOff val="40000"/>
            </a:schemeClr>
          </a:solidFill>
          <a:ln>
            <a:solidFill>
              <a:schemeClr val="tx2">
                <a:lumMod val="75000"/>
              </a:schemeClr>
            </a:solidFill>
          </a:ln>
        </p:spPr>
        <p:txBody>
          <a:bodyPr/>
          <a:lstStyle/>
          <a:p>
            <a:r>
              <a:rPr lang="en-US" dirty="0" smtClean="0"/>
              <a:t>Evident in the satire writing style, including traditional eastern European characters like the Princess</a:t>
            </a:r>
          </a:p>
          <a:p>
            <a:r>
              <a:rPr lang="en-US" dirty="0" smtClean="0"/>
              <a:t>Foscarelli is accused by Poirot’s friend of being the murderer because he is associated with the mob, being Italian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3"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IDENTITY</a:t>
            </a:r>
            <a:endParaRPr lang="en-US" dirty="0"/>
          </a:p>
        </p:txBody>
      </p:sp>
      <p:sp>
        <p:nvSpPr>
          <p:cNvPr id="3" name="Content Placeholder 2"/>
          <p:cNvSpPr>
            <a:spLocks noGrp="1"/>
          </p:cNvSpPr>
          <p:nvPr>
            <p:ph idx="1"/>
          </p:nvPr>
        </p:nvSpPr>
        <p:spPr>
          <a:solidFill>
            <a:schemeClr val="tx2">
              <a:lumMod val="60000"/>
              <a:lumOff val="40000"/>
            </a:schemeClr>
          </a:solidFill>
          <a:ln>
            <a:solidFill>
              <a:schemeClr val="tx2">
                <a:lumMod val="75000"/>
              </a:schemeClr>
            </a:solidFill>
          </a:ln>
        </p:spPr>
        <p:txBody>
          <a:bodyPr/>
          <a:lstStyle/>
          <a:p>
            <a:r>
              <a:rPr lang="en-US" dirty="0" smtClean="0"/>
              <a:t>Identity is an alias</a:t>
            </a:r>
          </a:p>
          <a:p>
            <a:r>
              <a:rPr lang="en-US" dirty="0" smtClean="0"/>
              <a:t>Characters have characters within</a:t>
            </a:r>
          </a:p>
          <a:p>
            <a:r>
              <a:rPr lang="en-US" dirty="0" smtClean="0"/>
              <a:t>Ex: Mrs. Hubbard acts overbearing, but in reality is the regal and somber Linda Arden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www.culturevulture.net/ElectronicArts/images/murderontheorientexpress.jpg"/>
          <p:cNvPicPr>
            <a:picLocks noChangeAspect="1" noChangeArrowheads="1"/>
          </p:cNvPicPr>
          <p:nvPr/>
        </p:nvPicPr>
        <p:blipFill>
          <a:blip r:embed="rId3"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xfrm>
            <a:off x="457200" y="0"/>
            <a:ext cx="8229600" cy="1143000"/>
          </a:xfrm>
          <a:solidFill>
            <a:schemeClr val="tx2">
              <a:lumMod val="60000"/>
              <a:lumOff val="40000"/>
            </a:schemeClr>
          </a:solidFill>
          <a:ln>
            <a:solidFill>
              <a:schemeClr val="tx2">
                <a:lumMod val="75000"/>
              </a:schemeClr>
            </a:solidFill>
          </a:ln>
        </p:spPr>
        <p:txBody>
          <a:bodyPr/>
          <a:lstStyle/>
          <a:p>
            <a:r>
              <a:rPr lang="en-US" dirty="0" smtClean="0"/>
              <a:t>VALUES</a:t>
            </a:r>
            <a:endParaRPr lang="en-US" dirty="0"/>
          </a:p>
        </p:txBody>
      </p:sp>
      <p:pic>
        <p:nvPicPr>
          <p:cNvPr id="2050" name="Picture 2" descr="http://images.cincyjungle.com/images/user/5/vick.jury.gif"/>
          <p:cNvPicPr>
            <a:picLocks noChangeAspect="1" noChangeArrowheads="1"/>
          </p:cNvPicPr>
          <p:nvPr/>
        </p:nvPicPr>
        <p:blipFill>
          <a:blip r:embed="rId4" cstate="print"/>
          <a:srcRect/>
          <a:stretch>
            <a:fillRect/>
          </a:stretch>
        </p:blipFill>
        <p:spPr bwMode="auto">
          <a:xfrm>
            <a:off x="609600" y="1371600"/>
            <a:ext cx="7924800" cy="575868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Message</a:t>
            </a:r>
            <a:endParaRPr lang="en-US" dirty="0"/>
          </a:p>
        </p:txBody>
      </p:sp>
      <p:sp>
        <p:nvSpPr>
          <p:cNvPr id="3" name="Content Placeholder 2"/>
          <p:cNvSpPr>
            <a:spLocks noGrp="1"/>
          </p:cNvSpPr>
          <p:nvPr>
            <p:ph idx="1"/>
          </p:nvPr>
        </p:nvSpPr>
        <p:spPr>
          <a:solidFill>
            <a:schemeClr val="tx2">
              <a:lumMod val="60000"/>
              <a:lumOff val="40000"/>
            </a:schemeClr>
          </a:solidFill>
          <a:ln>
            <a:solidFill>
              <a:schemeClr val="tx2">
                <a:lumMod val="75000"/>
              </a:schemeClr>
            </a:solidFill>
          </a:ln>
        </p:spPr>
        <p:txBody>
          <a:bodyPr/>
          <a:lstStyle/>
          <a:p>
            <a:pPr algn="ctr">
              <a:buNone/>
            </a:pPr>
            <a:r>
              <a:rPr lang="en-US" dirty="0" smtClean="0"/>
              <a:t>12 passengers, 12 jury members</a:t>
            </a:r>
          </a:p>
          <a:p>
            <a:endParaRPr lang="en-US" dirty="0" smtClean="0"/>
          </a:p>
          <a:p>
            <a:r>
              <a:rPr lang="en-US" dirty="0" smtClean="0"/>
              <a:t>Mocks our modern jury system </a:t>
            </a:r>
          </a:p>
          <a:p>
            <a:r>
              <a:rPr lang="en-US" dirty="0" smtClean="0"/>
              <a:t>Questions our sense of justice</a:t>
            </a:r>
          </a:p>
          <a:p>
            <a:r>
              <a:rPr lang="en-US" dirty="0" smtClean="0"/>
              <a:t>Justice is perceived in the eyes of the judger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Recommendation</a:t>
            </a:r>
            <a:endParaRPr lang="en-US" dirty="0"/>
          </a:p>
        </p:txBody>
      </p:sp>
      <p:sp>
        <p:nvSpPr>
          <p:cNvPr id="3" name="Content Placeholder 2"/>
          <p:cNvSpPr>
            <a:spLocks noGrp="1"/>
          </p:cNvSpPr>
          <p:nvPr>
            <p:ph idx="1"/>
          </p:nvPr>
        </p:nvSpPr>
        <p:spPr>
          <a:xfrm>
            <a:off x="457200" y="1676400"/>
            <a:ext cx="8229600" cy="4525963"/>
          </a:xfrm>
          <a:solidFill>
            <a:schemeClr val="tx2">
              <a:lumMod val="60000"/>
              <a:lumOff val="40000"/>
            </a:schemeClr>
          </a:solidFill>
          <a:ln>
            <a:solidFill>
              <a:schemeClr val="tx2">
                <a:lumMod val="75000"/>
              </a:schemeClr>
            </a:solidFill>
          </a:ln>
        </p:spPr>
        <p:txBody>
          <a:bodyPr/>
          <a:lstStyle/>
          <a:p>
            <a:pPr algn="ctr">
              <a:buNone/>
            </a:pPr>
            <a:r>
              <a:rPr lang="en-US" dirty="0" smtClean="0"/>
              <a:t>YES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Justice</a:t>
            </a:r>
            <a:endParaRPr lang="en-US" dirty="0"/>
          </a:p>
        </p:txBody>
      </p:sp>
      <p:pic>
        <p:nvPicPr>
          <p:cNvPr id="33794" name="Picture 2" descr="http://www.iansa.org/women/images/darfur1.jpg"/>
          <p:cNvPicPr>
            <a:picLocks noChangeAspect="1" noChangeArrowheads="1"/>
          </p:cNvPicPr>
          <p:nvPr/>
        </p:nvPicPr>
        <p:blipFill>
          <a:blip r:embed="rId2" cstate="print"/>
          <a:srcRect/>
          <a:stretch>
            <a:fillRect/>
          </a:stretch>
        </p:blipFill>
        <p:spPr bwMode="auto">
          <a:xfrm>
            <a:off x="1066800" y="1295400"/>
            <a:ext cx="7010400" cy="466862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Justice</a:t>
            </a:r>
            <a:endParaRPr lang="en-US" dirty="0"/>
          </a:p>
        </p:txBody>
      </p:sp>
      <p:sp>
        <p:nvSpPr>
          <p:cNvPr id="3" name="Content Placeholder 2"/>
          <p:cNvSpPr>
            <a:spLocks noGrp="1"/>
          </p:cNvSpPr>
          <p:nvPr>
            <p:ph idx="1"/>
          </p:nvPr>
        </p:nvSpPr>
        <p:spPr/>
        <p:txBody>
          <a:bodyPr/>
          <a:lstStyle/>
          <a:p>
            <a:endParaRPr lang="en-US"/>
          </a:p>
        </p:txBody>
      </p:sp>
      <p:pic>
        <p:nvPicPr>
          <p:cNvPr id="36866" name="Picture 2" descr="http://www.solarnavigator.net/media/media_images/bbc_the_verdict_jury.jpg"/>
          <p:cNvPicPr>
            <a:picLocks noChangeAspect="1" noChangeArrowheads="1"/>
          </p:cNvPicPr>
          <p:nvPr/>
        </p:nvPicPr>
        <p:blipFill>
          <a:blip r:embed="rId2" cstate="print"/>
          <a:srcRect/>
          <a:stretch>
            <a:fillRect/>
          </a:stretch>
        </p:blipFill>
        <p:spPr bwMode="auto">
          <a:xfrm>
            <a:off x="533400" y="1524000"/>
            <a:ext cx="8001000" cy="4800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Justice</a:t>
            </a:r>
            <a:endParaRPr lang="en-US" dirty="0"/>
          </a:p>
        </p:txBody>
      </p:sp>
      <p:pic>
        <p:nvPicPr>
          <p:cNvPr id="37890" name="Picture 2" descr="http://www.briancuban.com/wp-content/uploads/2008/07/vigilantes.jpg"/>
          <p:cNvPicPr>
            <a:picLocks noChangeAspect="1" noChangeArrowheads="1"/>
          </p:cNvPicPr>
          <p:nvPr/>
        </p:nvPicPr>
        <p:blipFill>
          <a:blip r:embed="rId2" cstate="print"/>
          <a:srcRect/>
          <a:stretch>
            <a:fillRect/>
          </a:stretch>
        </p:blipFill>
        <p:spPr bwMode="auto">
          <a:xfrm>
            <a:off x="838200" y="1371600"/>
            <a:ext cx="7543800" cy="502484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3"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Body</a:t>
            </a:r>
            <a:endParaRPr lang="en-US" dirty="0"/>
          </a:p>
        </p:txBody>
      </p:sp>
      <p:sp>
        <p:nvSpPr>
          <p:cNvPr id="3" name="Content Placeholder 2"/>
          <p:cNvSpPr>
            <a:spLocks noGrp="1"/>
          </p:cNvSpPr>
          <p:nvPr>
            <p:ph idx="1"/>
          </p:nvPr>
        </p:nvSpPr>
        <p:spPr>
          <a:solidFill>
            <a:schemeClr val="tx2">
              <a:lumMod val="60000"/>
              <a:lumOff val="40000"/>
            </a:schemeClr>
          </a:solidFill>
          <a:ln>
            <a:solidFill>
              <a:schemeClr val="tx2">
                <a:lumMod val="75000"/>
              </a:schemeClr>
            </a:solidFill>
          </a:ln>
        </p:spPr>
        <p:txBody>
          <a:bodyPr>
            <a:normAutofit lnSpcReduction="10000"/>
          </a:bodyPr>
          <a:lstStyle/>
          <a:p>
            <a:r>
              <a:rPr lang="en-US" dirty="0" smtClean="0"/>
              <a:t>Detective </a:t>
            </a:r>
            <a:r>
              <a:rPr lang="en-US" b="1" dirty="0" smtClean="0"/>
              <a:t>Hercule Poirot</a:t>
            </a:r>
            <a:r>
              <a:rPr lang="en-US" dirty="0" smtClean="0"/>
              <a:t> boards the Orient Express, only to find a messy murder mystery case </a:t>
            </a:r>
            <a:r>
              <a:rPr lang="en-US" dirty="0" smtClean="0"/>
              <a:t>awaiting </a:t>
            </a:r>
            <a:r>
              <a:rPr lang="en-US" dirty="0" smtClean="0"/>
              <a:t>his attention.</a:t>
            </a:r>
            <a:endParaRPr lang="en-US" dirty="0"/>
          </a:p>
          <a:p>
            <a:r>
              <a:rPr lang="en-US" dirty="0" smtClean="0"/>
              <a:t>After interviewing all </a:t>
            </a:r>
            <a:r>
              <a:rPr lang="en-US" dirty="0" smtClean="0"/>
              <a:t>twelve passengers, </a:t>
            </a:r>
            <a:r>
              <a:rPr lang="en-US" dirty="0" smtClean="0"/>
              <a:t>he discovers each has something to hide and a motive to kill Mr. Ratchett, aka Cassetti</a:t>
            </a:r>
          </a:p>
          <a:p>
            <a:r>
              <a:rPr lang="en-US" dirty="0" smtClean="0"/>
              <a:t>By the time the Yugoslav police arrive Poirot has pinned down the murderer and closed the case for good.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Body cont.</a:t>
            </a:r>
            <a:endParaRPr lang="en-US" dirty="0"/>
          </a:p>
        </p:txBody>
      </p:sp>
      <p:sp>
        <p:nvSpPr>
          <p:cNvPr id="3" name="Content Placeholder 2"/>
          <p:cNvSpPr>
            <a:spLocks noGrp="1"/>
          </p:cNvSpPr>
          <p:nvPr>
            <p:ph idx="1"/>
          </p:nvPr>
        </p:nvSpPr>
        <p:spPr>
          <a:solidFill>
            <a:schemeClr val="tx2">
              <a:lumMod val="60000"/>
              <a:lumOff val="40000"/>
            </a:schemeClr>
          </a:solidFill>
          <a:ln>
            <a:solidFill>
              <a:schemeClr val="tx2">
                <a:lumMod val="75000"/>
              </a:schemeClr>
            </a:solidFill>
          </a:ln>
        </p:spPr>
        <p:txBody>
          <a:bodyPr>
            <a:normAutofit lnSpcReduction="10000"/>
          </a:bodyPr>
          <a:lstStyle/>
          <a:p>
            <a:r>
              <a:rPr lang="en-US" dirty="0" smtClean="0"/>
              <a:t>Edward Ratchett is found in his room on the first morning of the journey, stabbed 12 times</a:t>
            </a:r>
          </a:p>
          <a:p>
            <a:r>
              <a:rPr lang="en-US" dirty="0" smtClean="0"/>
              <a:t>Pipe cleaner, button, and a scrap of paper found nearby</a:t>
            </a:r>
          </a:p>
          <a:p>
            <a:r>
              <a:rPr lang="en-US" dirty="0" smtClean="0"/>
              <a:t>Paper reveals him to be “Cassetti”, a member of American crime circles famous for kidnapping and killing </a:t>
            </a:r>
            <a:r>
              <a:rPr lang="en-US" b="1" dirty="0" smtClean="0"/>
              <a:t>Daisy Armstrong</a:t>
            </a:r>
            <a:r>
              <a:rPr lang="en-US" dirty="0" smtClean="0"/>
              <a:t>, and driving Mr./Mrs. Armstrong and Nurse Susanne to suicide</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Characters </a:t>
            </a:r>
            <a:endParaRPr lang="en-US" dirty="0"/>
          </a:p>
        </p:txBody>
      </p:sp>
      <p:sp>
        <p:nvSpPr>
          <p:cNvPr id="3" name="Content Placeholder 2"/>
          <p:cNvSpPr>
            <a:spLocks noGrp="1"/>
          </p:cNvSpPr>
          <p:nvPr>
            <p:ph idx="1"/>
          </p:nvPr>
        </p:nvSpPr>
        <p:spPr>
          <a:xfrm>
            <a:off x="457200" y="1600200"/>
            <a:ext cx="8229600" cy="5257800"/>
          </a:xfrm>
          <a:solidFill>
            <a:schemeClr val="tx2">
              <a:lumMod val="60000"/>
              <a:lumOff val="40000"/>
            </a:schemeClr>
          </a:solidFill>
          <a:ln>
            <a:solidFill>
              <a:schemeClr val="tx2">
                <a:lumMod val="75000"/>
              </a:schemeClr>
            </a:solidFill>
          </a:ln>
        </p:spPr>
        <p:txBody>
          <a:bodyPr>
            <a:normAutofit/>
          </a:bodyPr>
          <a:lstStyle/>
          <a:p>
            <a:r>
              <a:rPr lang="en-US" dirty="0" smtClean="0"/>
              <a:t>Hector MacQueen, Ratchett’s secretary- </a:t>
            </a:r>
          </a:p>
          <a:p>
            <a:pPr>
              <a:buNone/>
            </a:pPr>
            <a:r>
              <a:rPr lang="en-US" dirty="0"/>
              <a:t>(</a:t>
            </a:r>
            <a:r>
              <a:rPr lang="en-US" dirty="0" smtClean="0"/>
              <a:t>friend of the Armstrongs)</a:t>
            </a:r>
          </a:p>
          <a:p>
            <a:endParaRPr lang="en-US" dirty="0"/>
          </a:p>
          <a:p>
            <a:endParaRPr lang="en-US" dirty="0" smtClean="0"/>
          </a:p>
          <a:p>
            <a:pPr>
              <a:buNone/>
            </a:pPr>
            <a:endParaRPr lang="en-US" dirty="0"/>
          </a:p>
          <a:p>
            <a:r>
              <a:rPr lang="en-US" dirty="0" smtClean="0"/>
              <a:t>Edward Masterman, </a:t>
            </a:r>
          </a:p>
          <a:p>
            <a:pPr>
              <a:buNone/>
            </a:pPr>
            <a:r>
              <a:rPr lang="en-US" dirty="0" smtClean="0"/>
              <a:t>Ratchett’s valet- </a:t>
            </a:r>
          </a:p>
          <a:p>
            <a:pPr>
              <a:buNone/>
            </a:pPr>
            <a:r>
              <a:rPr lang="en-US" dirty="0"/>
              <a:t>(</a:t>
            </a:r>
            <a:r>
              <a:rPr lang="en-US" dirty="0" smtClean="0"/>
              <a:t>Mr. Armstrong’s valet)</a:t>
            </a:r>
          </a:p>
        </p:txBody>
      </p:sp>
      <p:pic>
        <p:nvPicPr>
          <p:cNvPr id="22530" name="Picture 2" descr="Anthony Perkins - 1974"/>
          <p:cNvPicPr>
            <a:picLocks noChangeAspect="1" noChangeArrowheads="1"/>
          </p:cNvPicPr>
          <p:nvPr/>
        </p:nvPicPr>
        <p:blipFill>
          <a:blip r:embed="rId3" cstate="print"/>
          <a:srcRect/>
          <a:stretch>
            <a:fillRect/>
          </a:stretch>
        </p:blipFill>
        <p:spPr bwMode="auto">
          <a:xfrm>
            <a:off x="5029200" y="2209800"/>
            <a:ext cx="3456432" cy="2133600"/>
          </a:xfrm>
          <a:prstGeom prst="rect">
            <a:avLst/>
          </a:prstGeom>
          <a:noFill/>
        </p:spPr>
      </p:pic>
      <p:pic>
        <p:nvPicPr>
          <p:cNvPr id="22532" name="Picture 4" descr="John Gielgud - 1974">
            <a:hlinkClick r:id="rId4" tooltip="John Gielgud - 1974"/>
          </p:cNvPr>
          <p:cNvPicPr>
            <a:picLocks noChangeAspect="1" noChangeArrowheads="1"/>
          </p:cNvPicPr>
          <p:nvPr/>
        </p:nvPicPr>
        <p:blipFill>
          <a:blip r:embed="rId5" cstate="print"/>
          <a:srcRect/>
          <a:stretch>
            <a:fillRect/>
          </a:stretch>
        </p:blipFill>
        <p:spPr bwMode="auto">
          <a:xfrm>
            <a:off x="4953000" y="4495800"/>
            <a:ext cx="3505200" cy="21637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3" name="Content Placeholder 2"/>
          <p:cNvSpPr>
            <a:spLocks noGrp="1"/>
          </p:cNvSpPr>
          <p:nvPr>
            <p:ph idx="1"/>
          </p:nvPr>
        </p:nvSpPr>
        <p:spPr>
          <a:xfrm>
            <a:off x="0" y="0"/>
            <a:ext cx="8839200" cy="6553200"/>
          </a:xfrm>
          <a:solidFill>
            <a:schemeClr val="tx2">
              <a:lumMod val="60000"/>
              <a:lumOff val="40000"/>
            </a:schemeClr>
          </a:solidFill>
          <a:ln>
            <a:solidFill>
              <a:schemeClr val="tx2">
                <a:lumMod val="75000"/>
              </a:schemeClr>
            </a:solidFill>
          </a:ln>
        </p:spPr>
        <p:txBody>
          <a:bodyPr>
            <a:normAutofit/>
          </a:bodyPr>
          <a:lstStyle/>
          <a:p>
            <a:r>
              <a:rPr lang="en-US" dirty="0" smtClean="0"/>
              <a:t>Samuel Ratchett – </a:t>
            </a:r>
          </a:p>
          <a:p>
            <a:pPr>
              <a:buNone/>
            </a:pPr>
            <a:r>
              <a:rPr lang="en-US" dirty="0" smtClean="0"/>
              <a:t>Cassetti (crime lord/kidnapper)</a:t>
            </a:r>
          </a:p>
          <a:p>
            <a:endParaRPr lang="en-US" dirty="0" smtClean="0"/>
          </a:p>
          <a:p>
            <a:r>
              <a:rPr lang="en-US" dirty="0" smtClean="0"/>
              <a:t>Pierre Michel, Conductor – </a:t>
            </a:r>
          </a:p>
          <a:p>
            <a:pPr>
              <a:buNone/>
            </a:pPr>
            <a:r>
              <a:rPr lang="en-US" dirty="0"/>
              <a:t>(</a:t>
            </a:r>
            <a:r>
              <a:rPr lang="en-US" dirty="0" smtClean="0"/>
              <a:t>Nurse Susanne’s father)</a:t>
            </a:r>
          </a:p>
          <a:p>
            <a:endParaRPr lang="en-US" dirty="0" smtClean="0"/>
          </a:p>
          <a:p>
            <a:r>
              <a:rPr lang="en-US" dirty="0" smtClean="0"/>
              <a:t>Count and </a:t>
            </a:r>
            <a:r>
              <a:rPr lang="en-US" dirty="0" smtClean="0"/>
              <a:t>Comtess </a:t>
            </a:r>
            <a:r>
              <a:rPr lang="en-US" dirty="0" smtClean="0"/>
              <a:t>Andreyi – </a:t>
            </a:r>
          </a:p>
          <a:p>
            <a:pPr>
              <a:buNone/>
            </a:pPr>
            <a:r>
              <a:rPr lang="en-US" dirty="0" smtClean="0"/>
              <a:t>(Helena Armstrong, </a:t>
            </a:r>
          </a:p>
          <a:p>
            <a:pPr>
              <a:buNone/>
            </a:pPr>
            <a:r>
              <a:rPr lang="en-US" dirty="0" smtClean="0"/>
              <a:t>Mrs. Armstrong’s sister)</a:t>
            </a:r>
          </a:p>
          <a:p>
            <a:endParaRPr lang="en-US" dirty="0" smtClean="0"/>
          </a:p>
          <a:p>
            <a:endParaRPr lang="en-US" dirty="0"/>
          </a:p>
        </p:txBody>
      </p:sp>
      <p:pic>
        <p:nvPicPr>
          <p:cNvPr id="7170" name="Picture 2" descr="Jacqueline Bisset - 1974">
            <a:hlinkClick r:id="rId3" tooltip="Jacqueline Bisset - 1974"/>
          </p:cNvPr>
          <p:cNvPicPr>
            <a:picLocks noChangeAspect="1" noChangeArrowheads="1"/>
          </p:cNvPicPr>
          <p:nvPr/>
        </p:nvPicPr>
        <p:blipFill>
          <a:blip r:embed="rId4" cstate="print"/>
          <a:srcRect/>
          <a:stretch>
            <a:fillRect/>
          </a:stretch>
        </p:blipFill>
        <p:spPr bwMode="auto">
          <a:xfrm>
            <a:off x="5334000" y="4495800"/>
            <a:ext cx="3200400" cy="2022592"/>
          </a:xfrm>
          <a:prstGeom prst="rect">
            <a:avLst/>
          </a:prstGeom>
          <a:noFill/>
        </p:spPr>
      </p:pic>
      <p:pic>
        <p:nvPicPr>
          <p:cNvPr id="7172" name="Picture 4" descr="Jean-Pierre Cassel - 1974">
            <a:hlinkClick r:id="rId5" tooltip="Jean-Pierre Cassel - 1974"/>
          </p:cNvPr>
          <p:cNvPicPr>
            <a:picLocks noChangeAspect="1" noChangeArrowheads="1"/>
          </p:cNvPicPr>
          <p:nvPr/>
        </p:nvPicPr>
        <p:blipFill>
          <a:blip r:embed="rId6" cstate="print"/>
          <a:srcRect/>
          <a:stretch>
            <a:fillRect/>
          </a:stretch>
        </p:blipFill>
        <p:spPr bwMode="auto">
          <a:xfrm>
            <a:off x="5410201" y="2057400"/>
            <a:ext cx="3048000" cy="1905000"/>
          </a:xfrm>
          <a:prstGeom prst="rect">
            <a:avLst/>
          </a:prstGeom>
          <a:noFill/>
        </p:spPr>
      </p:pic>
      <p:pic>
        <p:nvPicPr>
          <p:cNvPr id="7174" name="Picture 6" descr="Richard Widmark - 1974">
            <a:hlinkClick r:id="rId7" tooltip="Richard Widmark - 1974"/>
          </p:cNvPr>
          <p:cNvPicPr>
            <a:picLocks noChangeAspect="1" noChangeArrowheads="1"/>
          </p:cNvPicPr>
          <p:nvPr/>
        </p:nvPicPr>
        <p:blipFill>
          <a:blip r:embed="rId8" cstate="print"/>
          <a:srcRect/>
          <a:stretch>
            <a:fillRect/>
          </a:stretch>
        </p:blipFill>
        <p:spPr bwMode="auto">
          <a:xfrm>
            <a:off x="5486400" y="0"/>
            <a:ext cx="2971800" cy="178740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xfrm>
            <a:off x="457200" y="0"/>
            <a:ext cx="8229600" cy="1143000"/>
          </a:xfrm>
          <a:solidFill>
            <a:schemeClr val="tx2">
              <a:lumMod val="60000"/>
              <a:lumOff val="40000"/>
            </a:schemeClr>
          </a:solidFill>
          <a:ln>
            <a:solidFill>
              <a:schemeClr val="tx2">
                <a:lumMod val="75000"/>
              </a:schemeClr>
            </a:solidFill>
          </a:ln>
        </p:spPr>
        <p:txBody>
          <a:bodyPr/>
          <a:lstStyle/>
          <a:p>
            <a:r>
              <a:rPr lang="en-US" dirty="0" smtClean="0"/>
              <a:t>Characters</a:t>
            </a:r>
            <a:endParaRPr lang="en-US" dirty="0"/>
          </a:p>
        </p:txBody>
      </p:sp>
      <p:sp>
        <p:nvSpPr>
          <p:cNvPr id="3" name="Content Placeholder 2"/>
          <p:cNvSpPr>
            <a:spLocks noGrp="1"/>
          </p:cNvSpPr>
          <p:nvPr>
            <p:ph idx="1"/>
          </p:nvPr>
        </p:nvSpPr>
        <p:spPr>
          <a:xfrm>
            <a:off x="457200" y="1371600"/>
            <a:ext cx="8229600" cy="5257800"/>
          </a:xfrm>
          <a:solidFill>
            <a:schemeClr val="tx2">
              <a:lumMod val="60000"/>
              <a:lumOff val="40000"/>
            </a:schemeClr>
          </a:solidFill>
          <a:ln>
            <a:solidFill>
              <a:schemeClr val="tx2">
                <a:lumMod val="75000"/>
              </a:schemeClr>
            </a:solidFill>
          </a:ln>
        </p:spPr>
        <p:txBody>
          <a:bodyPr>
            <a:normAutofit/>
          </a:bodyPr>
          <a:lstStyle/>
          <a:p>
            <a:r>
              <a:rPr lang="en-US" dirty="0" smtClean="0"/>
              <a:t>Mrs. Hubbard – </a:t>
            </a:r>
          </a:p>
          <a:p>
            <a:pPr>
              <a:buNone/>
            </a:pPr>
            <a:r>
              <a:rPr lang="en-US" dirty="0" smtClean="0"/>
              <a:t>(Linda Arden, </a:t>
            </a:r>
          </a:p>
          <a:p>
            <a:pPr>
              <a:buNone/>
            </a:pPr>
            <a:r>
              <a:rPr lang="en-US" dirty="0" smtClean="0"/>
              <a:t>Mrs. Armstrong’s mother)</a:t>
            </a:r>
          </a:p>
          <a:p>
            <a:pPr>
              <a:buNone/>
            </a:pPr>
            <a:endParaRPr lang="en-US" dirty="0"/>
          </a:p>
          <a:p>
            <a:r>
              <a:rPr lang="en-US" dirty="0" smtClean="0"/>
              <a:t>Hildegarde Schmidt, </a:t>
            </a:r>
          </a:p>
          <a:p>
            <a:pPr>
              <a:buNone/>
            </a:pPr>
            <a:r>
              <a:rPr lang="en-US" dirty="0" smtClean="0"/>
              <a:t>maid to the princess – </a:t>
            </a:r>
          </a:p>
          <a:p>
            <a:pPr>
              <a:buNone/>
            </a:pPr>
            <a:r>
              <a:rPr lang="en-US" dirty="0" smtClean="0"/>
              <a:t>(cook for the Armstrongs)</a:t>
            </a:r>
          </a:p>
          <a:p>
            <a:pPr>
              <a:buNone/>
            </a:pPr>
            <a:endParaRPr lang="en-US" dirty="0" smtClean="0"/>
          </a:p>
          <a:p>
            <a:endParaRPr lang="en-US" dirty="0" smtClean="0"/>
          </a:p>
        </p:txBody>
      </p:sp>
      <p:pic>
        <p:nvPicPr>
          <p:cNvPr id="6146" name="Picture 2" descr="Lauren Bacall - 1974">
            <a:hlinkClick r:id="rId3" tooltip="Lauren Bacall - 1974"/>
          </p:cNvPr>
          <p:cNvPicPr>
            <a:picLocks noChangeAspect="1" noChangeArrowheads="1"/>
          </p:cNvPicPr>
          <p:nvPr/>
        </p:nvPicPr>
        <p:blipFill>
          <a:blip r:embed="rId4" cstate="print"/>
          <a:srcRect/>
          <a:stretch>
            <a:fillRect/>
          </a:stretch>
        </p:blipFill>
        <p:spPr bwMode="auto">
          <a:xfrm>
            <a:off x="5029200" y="1600200"/>
            <a:ext cx="3617976" cy="2233319"/>
          </a:xfrm>
          <a:prstGeom prst="rect">
            <a:avLst/>
          </a:prstGeom>
          <a:noFill/>
        </p:spPr>
      </p:pic>
      <p:pic>
        <p:nvPicPr>
          <p:cNvPr id="6148" name="Picture 4" descr="Rachel Roberts - 1974"/>
          <p:cNvPicPr>
            <a:picLocks noChangeAspect="1" noChangeArrowheads="1"/>
          </p:cNvPicPr>
          <p:nvPr/>
        </p:nvPicPr>
        <p:blipFill>
          <a:blip r:embed="rId5" cstate="print"/>
          <a:srcRect/>
          <a:stretch>
            <a:fillRect/>
          </a:stretch>
        </p:blipFill>
        <p:spPr bwMode="auto">
          <a:xfrm>
            <a:off x="5105400" y="4343400"/>
            <a:ext cx="3579876" cy="22098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Characters</a:t>
            </a:r>
            <a:endParaRPr lang="en-US" dirty="0"/>
          </a:p>
        </p:txBody>
      </p:sp>
      <p:sp>
        <p:nvSpPr>
          <p:cNvPr id="3" name="Content Placeholder 2"/>
          <p:cNvSpPr>
            <a:spLocks noGrp="1"/>
          </p:cNvSpPr>
          <p:nvPr>
            <p:ph idx="1"/>
          </p:nvPr>
        </p:nvSpPr>
        <p:spPr>
          <a:xfrm>
            <a:off x="457200" y="1600200"/>
            <a:ext cx="8382000" cy="5257800"/>
          </a:xfrm>
          <a:solidFill>
            <a:schemeClr val="tx2">
              <a:lumMod val="60000"/>
              <a:lumOff val="40000"/>
            </a:schemeClr>
          </a:solidFill>
          <a:ln>
            <a:solidFill>
              <a:schemeClr val="tx2">
                <a:lumMod val="75000"/>
              </a:schemeClr>
            </a:solidFill>
          </a:ln>
        </p:spPr>
        <p:txBody>
          <a:bodyPr>
            <a:normAutofit/>
          </a:bodyPr>
          <a:lstStyle/>
          <a:p>
            <a:r>
              <a:rPr lang="en-US" dirty="0" smtClean="0"/>
              <a:t>Antonio Foscarelli-</a:t>
            </a:r>
          </a:p>
          <a:p>
            <a:pPr>
              <a:buNone/>
            </a:pPr>
            <a:r>
              <a:rPr lang="en-US" dirty="0" smtClean="0"/>
              <a:t> (The Armstrong’s chauffer) </a:t>
            </a:r>
          </a:p>
          <a:p>
            <a:endParaRPr lang="en-US" dirty="0" smtClean="0"/>
          </a:p>
          <a:p>
            <a:endParaRPr lang="en-US" dirty="0"/>
          </a:p>
          <a:p>
            <a:endParaRPr lang="en-US" dirty="0" smtClean="0"/>
          </a:p>
          <a:p>
            <a:r>
              <a:rPr lang="en-US" dirty="0" smtClean="0"/>
              <a:t>Mary Debenham- </a:t>
            </a:r>
          </a:p>
          <a:p>
            <a:pPr>
              <a:buNone/>
            </a:pPr>
            <a:r>
              <a:rPr lang="en-US" dirty="0" smtClean="0"/>
              <a:t>(Daisy’s governess)</a:t>
            </a:r>
          </a:p>
        </p:txBody>
      </p:sp>
      <p:pic>
        <p:nvPicPr>
          <p:cNvPr id="5122" name="Picture 2" descr="http://img268.imageshack.us/img268/8066/1439713171.gif"/>
          <p:cNvPicPr>
            <a:picLocks noChangeAspect="1" noChangeArrowheads="1"/>
          </p:cNvPicPr>
          <p:nvPr/>
        </p:nvPicPr>
        <p:blipFill>
          <a:blip r:embed="rId3" cstate="print"/>
          <a:srcRect/>
          <a:stretch>
            <a:fillRect/>
          </a:stretch>
        </p:blipFill>
        <p:spPr bwMode="auto">
          <a:xfrm>
            <a:off x="5105400" y="4267200"/>
            <a:ext cx="3657600" cy="2590800"/>
          </a:xfrm>
          <a:prstGeom prst="rect">
            <a:avLst/>
          </a:prstGeom>
          <a:noFill/>
        </p:spPr>
      </p:pic>
      <p:pic>
        <p:nvPicPr>
          <p:cNvPr id="5124" name="Picture 4" descr="http://www.thelin.net/laurent/cinema/films/tt0071877/46041.jpg"/>
          <p:cNvPicPr>
            <a:picLocks noChangeAspect="1" noChangeArrowheads="1"/>
          </p:cNvPicPr>
          <p:nvPr/>
        </p:nvPicPr>
        <p:blipFill>
          <a:blip r:embed="rId4" cstate="print"/>
          <a:srcRect/>
          <a:stretch>
            <a:fillRect/>
          </a:stretch>
        </p:blipFill>
        <p:spPr bwMode="auto">
          <a:xfrm>
            <a:off x="5181600" y="1752600"/>
            <a:ext cx="3503198" cy="234573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xfrm>
            <a:off x="381000" y="0"/>
            <a:ext cx="8229600" cy="1143000"/>
          </a:xfrm>
          <a:solidFill>
            <a:schemeClr val="tx2">
              <a:lumMod val="60000"/>
              <a:lumOff val="40000"/>
            </a:schemeClr>
          </a:solidFill>
          <a:ln>
            <a:solidFill>
              <a:schemeClr val="tx2">
                <a:lumMod val="75000"/>
              </a:schemeClr>
            </a:solidFill>
          </a:ln>
        </p:spPr>
        <p:txBody>
          <a:bodyPr/>
          <a:lstStyle/>
          <a:p>
            <a:r>
              <a:rPr lang="en-US" dirty="0" smtClean="0"/>
              <a:t>Characters</a:t>
            </a:r>
            <a:endParaRPr lang="en-US" dirty="0"/>
          </a:p>
        </p:txBody>
      </p:sp>
      <p:sp>
        <p:nvSpPr>
          <p:cNvPr id="3" name="Content Placeholder 2"/>
          <p:cNvSpPr>
            <a:spLocks noGrp="1"/>
          </p:cNvSpPr>
          <p:nvPr>
            <p:ph idx="1"/>
          </p:nvPr>
        </p:nvSpPr>
        <p:spPr>
          <a:xfrm>
            <a:off x="0" y="1295400"/>
            <a:ext cx="8839200" cy="5562600"/>
          </a:xfrm>
          <a:solidFill>
            <a:schemeClr val="tx2">
              <a:lumMod val="60000"/>
              <a:lumOff val="40000"/>
            </a:schemeClr>
          </a:solidFill>
          <a:ln>
            <a:solidFill>
              <a:schemeClr val="tx2">
                <a:lumMod val="75000"/>
              </a:schemeClr>
            </a:solidFill>
          </a:ln>
        </p:spPr>
        <p:txBody>
          <a:bodyPr/>
          <a:lstStyle/>
          <a:p>
            <a:r>
              <a:rPr lang="en-US" dirty="0" smtClean="0"/>
              <a:t>Greta Ohlsson-</a:t>
            </a:r>
          </a:p>
          <a:p>
            <a:pPr>
              <a:buNone/>
            </a:pPr>
            <a:r>
              <a:rPr lang="en-US" dirty="0" smtClean="0"/>
              <a:t>(Daisy’s nurse)</a:t>
            </a:r>
          </a:p>
          <a:p>
            <a:endParaRPr lang="en-US" dirty="0"/>
          </a:p>
          <a:p>
            <a:pPr>
              <a:buNone/>
            </a:pPr>
            <a:endParaRPr lang="en-US" dirty="0" smtClean="0"/>
          </a:p>
          <a:p>
            <a:r>
              <a:rPr lang="en-US" dirty="0" smtClean="0"/>
              <a:t>Colonel Arbuthnot- </a:t>
            </a:r>
          </a:p>
          <a:p>
            <a:pPr>
              <a:buNone/>
            </a:pPr>
            <a:r>
              <a:rPr lang="en-US" dirty="0"/>
              <a:t>(</a:t>
            </a:r>
            <a:r>
              <a:rPr lang="en-US" dirty="0" smtClean="0"/>
              <a:t>Mr. Armstrong’s best friend</a:t>
            </a:r>
          </a:p>
          <a:p>
            <a:pPr>
              <a:buNone/>
            </a:pPr>
            <a:r>
              <a:rPr lang="en-US" dirty="0" smtClean="0"/>
              <a:t> who saved his life</a:t>
            </a:r>
          </a:p>
          <a:p>
            <a:pPr>
              <a:buNone/>
            </a:pPr>
            <a:r>
              <a:rPr lang="en-US" dirty="0" smtClean="0"/>
              <a:t> in the war)</a:t>
            </a:r>
          </a:p>
          <a:p>
            <a:endParaRPr lang="en-US" dirty="0" smtClean="0"/>
          </a:p>
          <a:p>
            <a:endParaRPr lang="en-US" dirty="0"/>
          </a:p>
        </p:txBody>
      </p:sp>
      <p:pic>
        <p:nvPicPr>
          <p:cNvPr id="4098" name="Picture 2" descr="Ingrid Bergman - 1974">
            <a:hlinkClick r:id="rId3" tooltip="Ingrid Bergman - 1974"/>
          </p:cNvPr>
          <p:cNvPicPr>
            <a:picLocks noChangeAspect="1" noChangeArrowheads="1"/>
          </p:cNvPicPr>
          <p:nvPr/>
        </p:nvPicPr>
        <p:blipFill>
          <a:blip r:embed="rId4" cstate="print"/>
          <a:srcRect/>
          <a:stretch>
            <a:fillRect/>
          </a:stretch>
        </p:blipFill>
        <p:spPr bwMode="auto">
          <a:xfrm>
            <a:off x="4876800" y="1371600"/>
            <a:ext cx="3886200" cy="2398889"/>
          </a:xfrm>
          <a:prstGeom prst="rect">
            <a:avLst/>
          </a:prstGeom>
          <a:noFill/>
        </p:spPr>
      </p:pic>
      <p:pic>
        <p:nvPicPr>
          <p:cNvPr id="4100" name="Picture 4" descr="Sean Connery - 1974">
            <a:hlinkClick r:id="rId5" tooltip="Sean Connery - 1974"/>
          </p:cNvPr>
          <p:cNvPicPr>
            <a:picLocks noChangeAspect="1" noChangeArrowheads="1"/>
          </p:cNvPicPr>
          <p:nvPr/>
        </p:nvPicPr>
        <p:blipFill>
          <a:blip r:embed="rId6" cstate="print"/>
          <a:srcRect/>
          <a:stretch>
            <a:fillRect/>
          </a:stretch>
        </p:blipFill>
        <p:spPr bwMode="auto">
          <a:xfrm>
            <a:off x="4876800" y="4038600"/>
            <a:ext cx="3962400" cy="240851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http://www.culturevulture.net/ElectronicArts/images/murderontheorientexpress.jpg"/>
          <p:cNvPicPr>
            <a:picLocks noChangeAspect="1" noChangeArrowheads="1"/>
          </p:cNvPicPr>
          <p:nvPr/>
        </p:nvPicPr>
        <p:blipFill>
          <a:blip r:embed="rId2" cstate="print"/>
          <a:srcRect/>
          <a:stretch>
            <a:fillRect/>
          </a:stretch>
        </p:blipFill>
        <p:spPr bwMode="auto">
          <a:xfrm>
            <a:off x="-177800" y="-1219200"/>
            <a:ext cx="9321800" cy="8077200"/>
          </a:xfrm>
          <a:prstGeom prst="rect">
            <a:avLst/>
          </a:prstGeom>
          <a:noFill/>
        </p:spPr>
      </p:pic>
      <p:sp>
        <p:nvSpPr>
          <p:cNvPr id="2" name="Title 1"/>
          <p:cNvSpPr>
            <a:spLocks noGrp="1"/>
          </p:cNvSpPr>
          <p:nvPr>
            <p:ph type="title"/>
          </p:nvPr>
        </p:nvSpPr>
        <p:spPr>
          <a:solidFill>
            <a:schemeClr val="tx2">
              <a:lumMod val="60000"/>
              <a:lumOff val="40000"/>
            </a:schemeClr>
          </a:solidFill>
          <a:ln>
            <a:solidFill>
              <a:schemeClr val="tx2">
                <a:lumMod val="75000"/>
              </a:schemeClr>
            </a:solidFill>
          </a:ln>
        </p:spPr>
        <p:txBody>
          <a:bodyPr/>
          <a:lstStyle/>
          <a:p>
            <a:r>
              <a:rPr lang="en-US" dirty="0" smtClean="0"/>
              <a:t>Characters</a:t>
            </a:r>
            <a:endParaRPr lang="en-US" dirty="0"/>
          </a:p>
        </p:txBody>
      </p:sp>
      <p:sp>
        <p:nvSpPr>
          <p:cNvPr id="3" name="Content Placeholder 2"/>
          <p:cNvSpPr>
            <a:spLocks noGrp="1"/>
          </p:cNvSpPr>
          <p:nvPr>
            <p:ph idx="1"/>
          </p:nvPr>
        </p:nvSpPr>
        <p:spPr>
          <a:xfrm>
            <a:off x="0" y="1600200"/>
            <a:ext cx="8839200" cy="5257800"/>
          </a:xfrm>
          <a:solidFill>
            <a:schemeClr val="tx2">
              <a:lumMod val="60000"/>
              <a:lumOff val="40000"/>
            </a:schemeClr>
          </a:solidFill>
          <a:ln>
            <a:solidFill>
              <a:schemeClr val="tx2">
                <a:lumMod val="75000"/>
              </a:schemeClr>
            </a:solidFill>
          </a:ln>
        </p:spPr>
        <p:txBody>
          <a:bodyPr>
            <a:normAutofit/>
          </a:bodyPr>
          <a:lstStyle/>
          <a:p>
            <a:r>
              <a:rPr lang="en-US" dirty="0" smtClean="0"/>
              <a:t>Princess Dragonmiroff-</a:t>
            </a:r>
          </a:p>
          <a:p>
            <a:pPr>
              <a:buNone/>
            </a:pPr>
            <a:r>
              <a:rPr lang="en-US" dirty="0" smtClean="0"/>
              <a:t> (good friend of</a:t>
            </a:r>
          </a:p>
          <a:p>
            <a:pPr>
              <a:buNone/>
            </a:pPr>
            <a:r>
              <a:rPr lang="en-US" dirty="0" smtClean="0"/>
              <a:t> Mrs. Armstrong)</a:t>
            </a:r>
          </a:p>
          <a:p>
            <a:endParaRPr lang="en-US" dirty="0"/>
          </a:p>
          <a:p>
            <a:endParaRPr lang="en-US" dirty="0" smtClean="0"/>
          </a:p>
          <a:p>
            <a:r>
              <a:rPr lang="en-US" dirty="0" smtClean="0"/>
              <a:t>Detective Cyrus Hardman-</a:t>
            </a:r>
          </a:p>
          <a:p>
            <a:pPr>
              <a:buNone/>
            </a:pPr>
            <a:r>
              <a:rPr lang="en-US" dirty="0" smtClean="0"/>
              <a:t> (in love with Daisy’s</a:t>
            </a:r>
          </a:p>
          <a:p>
            <a:pPr>
              <a:buNone/>
            </a:pPr>
            <a:r>
              <a:rPr lang="en-US" dirty="0" smtClean="0"/>
              <a:t> nurse Susanne)</a:t>
            </a:r>
          </a:p>
          <a:p>
            <a:endParaRPr lang="en-US" dirty="0"/>
          </a:p>
        </p:txBody>
      </p:sp>
      <p:pic>
        <p:nvPicPr>
          <p:cNvPr id="3074" name="Picture 2" descr="Wendy Hiller - 1974"/>
          <p:cNvPicPr>
            <a:picLocks noChangeAspect="1" noChangeArrowheads="1"/>
          </p:cNvPicPr>
          <p:nvPr/>
        </p:nvPicPr>
        <p:blipFill>
          <a:blip r:embed="rId3" cstate="print"/>
          <a:srcRect/>
          <a:stretch>
            <a:fillRect/>
          </a:stretch>
        </p:blipFill>
        <p:spPr bwMode="auto">
          <a:xfrm>
            <a:off x="4572000" y="1676400"/>
            <a:ext cx="4129548" cy="2286000"/>
          </a:xfrm>
          <a:prstGeom prst="rect">
            <a:avLst/>
          </a:prstGeom>
          <a:noFill/>
        </p:spPr>
      </p:pic>
      <p:pic>
        <p:nvPicPr>
          <p:cNvPr id="3076" name="Picture 4" descr="Colin Blakely - 1974">
            <a:hlinkClick r:id="rId4" tooltip="Colin Blakely - 1974"/>
          </p:cNvPr>
          <p:cNvPicPr>
            <a:picLocks noChangeAspect="1" noChangeArrowheads="1"/>
          </p:cNvPicPr>
          <p:nvPr/>
        </p:nvPicPr>
        <p:blipFill>
          <a:blip r:embed="rId5" cstate="print"/>
          <a:srcRect/>
          <a:stretch>
            <a:fillRect/>
          </a:stretch>
        </p:blipFill>
        <p:spPr bwMode="auto">
          <a:xfrm>
            <a:off x="4800600" y="4114800"/>
            <a:ext cx="3962400" cy="244592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1206</TotalTime>
  <Words>1118</Words>
  <Application>Microsoft Office PowerPoint</Application>
  <PresentationFormat>On-screen Show (4:3)</PresentationFormat>
  <Paragraphs>97</Paragraphs>
  <Slides>18</Slides>
  <Notes>5</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 Murder on the Orient Express </vt:lpstr>
      <vt:lpstr>Body</vt:lpstr>
      <vt:lpstr>Body cont.</vt:lpstr>
      <vt:lpstr>Characters </vt:lpstr>
      <vt:lpstr>Slide 5</vt:lpstr>
      <vt:lpstr>Characters</vt:lpstr>
      <vt:lpstr>Characters</vt:lpstr>
      <vt:lpstr>Characters</vt:lpstr>
      <vt:lpstr>Characters</vt:lpstr>
      <vt:lpstr>Favorite Part</vt:lpstr>
      <vt:lpstr>CULTURE</vt:lpstr>
      <vt:lpstr>IDENTITY</vt:lpstr>
      <vt:lpstr>VALUES</vt:lpstr>
      <vt:lpstr>Message</vt:lpstr>
      <vt:lpstr>Recommendation</vt:lpstr>
      <vt:lpstr>Justice</vt:lpstr>
      <vt:lpstr>Justice</vt:lpstr>
      <vt:lpstr>Justice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Murder on the Orient Express</dc:title>
  <dc:creator>Katie</dc:creator>
  <cp:lastModifiedBy>Katie</cp:lastModifiedBy>
  <cp:revision>37</cp:revision>
  <dcterms:created xsi:type="dcterms:W3CDTF">2010-05-21T16:15:38Z</dcterms:created>
  <dcterms:modified xsi:type="dcterms:W3CDTF">2010-05-23T22:07:40Z</dcterms:modified>
</cp:coreProperties>
</file>